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0" r:id="rId6"/>
    <p:sldId id="262" r:id="rId7"/>
    <p:sldId id="268" r:id="rId8"/>
    <p:sldId id="261" r:id="rId9"/>
    <p:sldId id="259" r:id="rId10"/>
    <p:sldId id="263" r:id="rId11"/>
    <p:sldId id="264" r:id="rId12"/>
    <p:sldId id="265" r:id="rId13"/>
    <p:sldId id="266" r:id="rId14"/>
    <p:sldId id="267" r:id="rId15"/>
    <p:sldId id="258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39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160972"/>
            <a:ext cx="12192000" cy="1417638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4866724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11797"/>
            <a:ext cx="10363200" cy="1470025"/>
          </a:xfrm>
        </p:spPr>
        <p:txBody>
          <a:bodyPr/>
          <a:lstStyle>
            <a:lvl1pPr>
              <a:defRPr sz="4000" b="1"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678797"/>
            <a:ext cx="8534400" cy="925459"/>
          </a:xfrm>
        </p:spPr>
        <p:txBody>
          <a:bodyPr/>
          <a:lstStyle>
            <a:lvl1pPr marL="0" indent="0" algn="ctr">
              <a:buNone/>
              <a:defRPr sz="3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6626-6570-4F27-95DF-790DF59BA2E7}" type="datetime1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6C7CD-A354-4D53-8799-1C2964237D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11027451" y="5063695"/>
            <a:ext cx="952764" cy="1593460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11547459" y="5063695"/>
            <a:ext cx="952764" cy="1593460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6820"/>
          <a:stretch/>
        </p:blipFill>
        <p:spPr>
          <a:xfrm>
            <a:off x="3762624" y="5289538"/>
            <a:ext cx="4666755" cy="11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29355"/>
            <a:ext cx="12192000" cy="626801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843B-3EE5-4850-930C-F5C2CB97154D}" type="datetime1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45E4-9F98-478F-A4F8-3BDE664EDF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1163111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1188399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6820"/>
          <a:stretch/>
        </p:blipFill>
        <p:spPr>
          <a:xfrm>
            <a:off x="480065" y="6305190"/>
            <a:ext cx="1981127" cy="4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0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29355"/>
            <a:ext cx="12192000" cy="626801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1163111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1188399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737600" y="-1"/>
            <a:ext cx="3454400" cy="62216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 sz="3600" b="1"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3CC6-5D24-4BCF-8D97-62DEF7ED59C8}" type="datetime1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F6D94-7B4E-47E9-B70A-05B323B216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6820"/>
          <a:stretch/>
        </p:blipFill>
        <p:spPr>
          <a:xfrm>
            <a:off x="480065" y="6305190"/>
            <a:ext cx="1981127" cy="4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8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29355"/>
            <a:ext cx="12192000" cy="626801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48C1-52B1-4BBE-8714-DF6BCEC31BF3}" type="datetime1">
              <a:rPr lang="en-US"/>
              <a:pPr>
                <a:defRPr/>
              </a:pPr>
              <a:t>10/4/2022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0491D-0C59-4D9C-8DD3-90DA2603D4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1163111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188399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6820"/>
          <a:stretch/>
        </p:blipFill>
        <p:spPr>
          <a:xfrm>
            <a:off x="480065" y="6305190"/>
            <a:ext cx="1981127" cy="4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371975"/>
            <a:ext cx="12192000" cy="14176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1551342" y="4371975"/>
            <a:ext cx="887950" cy="1419486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11022435" y="4371975"/>
            <a:ext cx="887950" cy="1419486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ctr"/>
          <a:lstStyle>
            <a:lvl1pPr algn="l">
              <a:defRPr sz="4000" b="1" cap="all"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55C2-DD1A-4C0C-B94A-CCE809674F44}" type="datetime1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2C9D7-DA2F-4AF7-A5D2-C1F6D829D57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5" y="6262636"/>
            <a:ext cx="1981127" cy="5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29355"/>
            <a:ext cx="12192000" cy="626801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097B-27F0-45AF-B7B7-DCFB35ECF2F6}" type="datetime1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0C200-8CD5-465B-ACB0-8C97ACD81A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163111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>
            <a:off x="1188399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6820"/>
          <a:stretch/>
        </p:blipFill>
        <p:spPr>
          <a:xfrm>
            <a:off x="480065" y="6305190"/>
            <a:ext cx="1981127" cy="4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229355"/>
            <a:ext cx="12192000" cy="626801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3C14-0D43-41FB-935F-21F78227EAED}" type="datetime1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D4E7D-C56A-489D-A5C3-75EE12D82B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1163111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 userDrawn="1"/>
        </p:nvSpPr>
        <p:spPr>
          <a:xfrm>
            <a:off x="1188399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6820"/>
          <a:stretch/>
        </p:blipFill>
        <p:spPr>
          <a:xfrm>
            <a:off x="480065" y="6305190"/>
            <a:ext cx="1981127" cy="4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5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29355"/>
            <a:ext cx="12192000" cy="626801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504B-8B50-4DE7-8613-B6503E204239}" type="datetime1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9F3C8-37BE-464E-AE93-D3294C20FC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638180"/>
            <a:ext cx="10972800" cy="452596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1163111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1188399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6820"/>
          <a:stretch/>
        </p:blipFill>
        <p:spPr>
          <a:xfrm>
            <a:off x="480065" y="6305190"/>
            <a:ext cx="1981127" cy="4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995C-396A-47DD-8867-567932FD7DD7}" type="datetime1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FCF97-8901-41CD-A4A1-2840D0BB5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5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" y="0"/>
            <a:ext cx="4620684" cy="6238834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2E86-BE7A-4206-9481-A04614BA4015}" type="datetime1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1024A-CE24-4DBD-9995-460EE64627A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5" y="6262636"/>
            <a:ext cx="1981127" cy="5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29355"/>
            <a:ext cx="12192000" cy="626801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EA99-B09F-4321-894E-EB6589271A65}" type="datetime1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EF3E5-73C2-4938-8A24-225183EF67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1163111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1883999" y="6173694"/>
            <a:ext cx="434991" cy="727502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6820"/>
          <a:stretch/>
        </p:blipFill>
        <p:spPr>
          <a:xfrm>
            <a:off x="480065" y="6305190"/>
            <a:ext cx="1981127" cy="4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7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F8D3784-A0B0-469E-912A-52DF0AFAED74}" type="datetime1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BFE496-AC79-46CF-9B63-2E4B28B263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44" r:id="rId6"/>
    <p:sldLayoutId id="2147483733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67294" y="1019555"/>
            <a:ext cx="10457411" cy="1470025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ea typeface="ＭＳ Ｐゴシック" panose="020B0600070205080204" pitchFamily="34" charset="-128"/>
              </a:rPr>
              <a:t>Great Gardens in the </a:t>
            </a:r>
            <a:br>
              <a:rPr lang="en-US" altLang="en-US" sz="6000" dirty="0">
                <a:ea typeface="ＭＳ Ｐゴシック" panose="020B0600070205080204" pitchFamily="34" charset="-128"/>
              </a:rPr>
            </a:br>
            <a:r>
              <a:rPr lang="en-US" altLang="en-US" sz="6000" dirty="0">
                <a:ea typeface="ＭＳ Ｐゴシック" panose="020B0600070205080204" pitchFamily="34" charset="-128"/>
              </a:rPr>
              <a:t>Summer Heat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471651" y="3075782"/>
            <a:ext cx="7248698" cy="925512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ea typeface="ＭＳ Ｐゴシック" panose="020B0600070205080204" pitchFamily="34" charset="-128"/>
              </a:rPr>
              <a:t>Penny Nester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Agriculture &amp; Natural Resources Agent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Bowman County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Options</a:t>
            </a:r>
          </a:p>
          <a:p>
            <a:pPr lvl="1"/>
            <a:r>
              <a:rPr lang="en-US" dirty="0"/>
              <a:t>Allow grass to go dormant</a:t>
            </a:r>
          </a:p>
          <a:p>
            <a:pPr lvl="1"/>
            <a:r>
              <a:rPr lang="en-US" dirty="0"/>
              <a:t>Water to allow growth</a:t>
            </a:r>
          </a:p>
          <a:p>
            <a:pPr lvl="2"/>
            <a:r>
              <a:rPr lang="en-US" dirty="0"/>
              <a:t>Water only when needed </a:t>
            </a:r>
          </a:p>
          <a:p>
            <a:r>
              <a:rPr lang="en-US" dirty="0"/>
              <a:t>Leave grass clippings for mulch</a:t>
            </a:r>
          </a:p>
          <a:p>
            <a:r>
              <a:rPr lang="en-US" dirty="0"/>
              <a:t>Mow higher to improve shade</a:t>
            </a:r>
          </a:p>
          <a:p>
            <a:r>
              <a:rPr lang="en-US" dirty="0"/>
              <a:t>Fall is the best time to fertilize (only when grass is actively growing)</a:t>
            </a:r>
          </a:p>
        </p:txBody>
      </p:sp>
      <p:pic>
        <p:nvPicPr>
          <p:cNvPr id="4" name="Picture 3" descr="Green Lawn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32" y="274638"/>
            <a:ext cx="5301964" cy="33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0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7982607" cy="4525963"/>
          </a:xfrm>
        </p:spPr>
        <p:txBody>
          <a:bodyPr/>
          <a:lstStyle/>
          <a:p>
            <a:r>
              <a:rPr lang="en-US" dirty="0"/>
              <a:t>Typically, established trees need very little care during hot summer days</a:t>
            </a:r>
          </a:p>
          <a:p>
            <a:r>
              <a:rPr lang="en-US" dirty="0"/>
              <a:t>Young trees may need deep watering to help become established</a:t>
            </a:r>
          </a:p>
          <a:p>
            <a:r>
              <a:rPr lang="en-US" dirty="0"/>
              <a:t>Make sure you are preparing trees for winter</a:t>
            </a:r>
          </a:p>
          <a:p>
            <a:r>
              <a:rPr lang="en-US" dirty="0"/>
              <a:t>Mulching = 3x3x3 rule</a:t>
            </a:r>
          </a:p>
          <a:p>
            <a:r>
              <a:rPr lang="en-US" dirty="0"/>
              <a:t>Check trunk of tree on an annual basis</a:t>
            </a:r>
          </a:p>
        </p:txBody>
      </p:sp>
      <p:pic>
        <p:nvPicPr>
          <p:cNvPr id="4" name="Picture 3" descr="Download Tree Png Image Download Picture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490" y="2814142"/>
            <a:ext cx="4682982" cy="355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7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75365"/>
            <a:ext cx="12192000" cy="2082635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6820"/>
          <a:stretch/>
        </p:blipFill>
        <p:spPr>
          <a:xfrm>
            <a:off x="2817019" y="5024929"/>
            <a:ext cx="6557963" cy="1598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"/>
            <a:ext cx="12192000" cy="4225283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CC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225295"/>
            <a:ext cx="12192000" cy="550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28" y="4406810"/>
            <a:ext cx="7037337" cy="235457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0533951" y="5"/>
            <a:ext cx="2626904" cy="439339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121871" y="5"/>
            <a:ext cx="2626904" cy="439339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7620000" cy="4525963"/>
          </a:xfrm>
        </p:spPr>
        <p:txBody>
          <a:bodyPr/>
          <a:lstStyle/>
          <a:p>
            <a:r>
              <a:rPr lang="en-US" dirty="0"/>
              <a:t>Soil test every 2-3 years before you fertilize</a:t>
            </a:r>
          </a:p>
          <a:p>
            <a:r>
              <a:rPr lang="en-US" dirty="0"/>
              <a:t>Add organic matter to aid in moisture retention</a:t>
            </a:r>
          </a:p>
          <a:p>
            <a:r>
              <a:rPr lang="en-US" dirty="0"/>
              <a:t>Watch areas of your yard to identify different landscape changes</a:t>
            </a:r>
          </a:p>
          <a:p>
            <a:r>
              <a:rPr lang="en-US" dirty="0"/>
              <a:t>Dry conditions help ID areas that need changes</a:t>
            </a:r>
          </a:p>
        </p:txBody>
      </p:sp>
      <p:pic>
        <p:nvPicPr>
          <p:cNvPr id="4" name="Picture 3" descr="Hands holding a pile of earth soil with a growing plant | Royalty free stock photo - 313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87" y="1657355"/>
            <a:ext cx="3453192" cy="43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8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retaining moisture, preventing weeds, reducing erosion &amp; regulating soil temperature</a:t>
            </a:r>
          </a:p>
          <a:p>
            <a:pPr lvl="1"/>
            <a:r>
              <a:rPr lang="en-US" dirty="0"/>
              <a:t>Organic vs Inorganic Mulches</a:t>
            </a:r>
          </a:p>
          <a:p>
            <a:pPr lvl="2"/>
            <a:r>
              <a:rPr lang="en-US" dirty="0"/>
              <a:t>Organic</a:t>
            </a:r>
          </a:p>
          <a:p>
            <a:pPr lvl="3"/>
            <a:r>
              <a:rPr lang="en-US" dirty="0"/>
              <a:t>Improves organic matter and increases aeration in heavy clay soil</a:t>
            </a:r>
          </a:p>
          <a:p>
            <a:pPr lvl="3"/>
            <a:r>
              <a:rPr lang="en-US" dirty="0"/>
              <a:t>Keeps soil cool in the summer</a:t>
            </a:r>
          </a:p>
          <a:p>
            <a:pPr lvl="2"/>
            <a:r>
              <a:rPr lang="en-US" dirty="0"/>
              <a:t>Inorganic</a:t>
            </a:r>
          </a:p>
          <a:p>
            <a:pPr lvl="3"/>
            <a:r>
              <a:rPr lang="en-US" dirty="0"/>
              <a:t>More maintenance free and longer lasting</a:t>
            </a:r>
          </a:p>
          <a:p>
            <a:pPr lvl="3"/>
            <a:r>
              <a:rPr lang="en-US" dirty="0"/>
              <a:t>Temperature Control</a:t>
            </a:r>
          </a:p>
          <a:p>
            <a:r>
              <a:rPr lang="en-US" dirty="0"/>
              <a:t>Fabric Coverings – Needs full contact with the soil</a:t>
            </a:r>
          </a:p>
        </p:txBody>
      </p:sp>
    </p:spTree>
    <p:extLst>
      <p:ext uri="{BB962C8B-B14F-4D97-AF65-F5344CB8AC3E}">
        <p14:creationId xmlns:p14="http://schemas.microsoft.com/office/powerpoint/2010/main" val="63533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d Edge with Weed Whacker and Grass Killer [Backyard Neophyte Landscaping Blog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58" y="1368481"/>
            <a:ext cx="4231178" cy="4231178"/>
          </a:xfrm>
          <a:prstGeom prst="rect">
            <a:avLst/>
          </a:prstGeom>
        </p:spPr>
      </p:pic>
      <p:pic>
        <p:nvPicPr>
          <p:cNvPr id="5" name="Picture 4" descr="Strawberries with straw mulch &amp; sprinkler irrigation, Hors…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" y="1388816"/>
            <a:ext cx="5869304" cy="42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weeds before summer weather hits</a:t>
            </a:r>
          </a:p>
          <a:p>
            <a:r>
              <a:rPr lang="en-US" dirty="0"/>
              <a:t>Bare areas invite weeds to grow</a:t>
            </a:r>
          </a:p>
          <a:p>
            <a:r>
              <a:rPr lang="en-US" dirty="0"/>
              <a:t>Herbicide application in spring or fall (if needed)</a:t>
            </a:r>
          </a:p>
          <a:p>
            <a:pPr lvl="1"/>
            <a:r>
              <a:rPr lang="en-US" dirty="0"/>
              <a:t>Vapor drift</a:t>
            </a:r>
          </a:p>
          <a:p>
            <a:pPr lvl="1"/>
            <a:r>
              <a:rPr lang="en-US" dirty="0"/>
              <a:t>Spray when active growth</a:t>
            </a:r>
          </a:p>
          <a:p>
            <a:pPr lvl="1"/>
            <a:r>
              <a:rPr lang="en-US" dirty="0"/>
              <a:t>Less activity of herbicide in hot weather</a:t>
            </a:r>
          </a:p>
          <a:p>
            <a:pPr lvl="1"/>
            <a:r>
              <a:rPr lang="en-US" dirty="0"/>
              <a:t>Summer conditions can cause damage non-target plants</a:t>
            </a:r>
          </a:p>
        </p:txBody>
      </p:sp>
    </p:spTree>
    <p:extLst>
      <p:ext uri="{BB962C8B-B14F-4D97-AF65-F5344CB8AC3E}">
        <p14:creationId xmlns:p14="http://schemas.microsoft.com/office/powerpoint/2010/main" val="174737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Watering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Water deep and infrequently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1 to 2 inches a week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Build root growth in soil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Watch raised beds and containers &amp; water them more frequently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Water in early morning or evening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Never water in full sunlight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Water on the ground level not overhead</a:t>
            </a:r>
          </a:p>
        </p:txBody>
      </p:sp>
      <p:pic>
        <p:nvPicPr>
          <p:cNvPr id="2" name="Picture 1" descr="Watering plants with a watering can · Free Stock 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274638"/>
            <a:ext cx="5187141" cy="27102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Harvest cool season crops before hot weather hits</a:t>
            </a:r>
          </a:p>
          <a:p>
            <a:pPr lvl="1"/>
            <a:r>
              <a:rPr lang="en-US" dirty="0"/>
              <a:t>Lettuce, radish, broccoli, spinach, peas</a:t>
            </a:r>
          </a:p>
          <a:p>
            <a:r>
              <a:rPr lang="en-US" dirty="0"/>
              <a:t>Identify ideal spots in the garden for shade and full sun</a:t>
            </a:r>
          </a:p>
          <a:p>
            <a:pPr lvl="1"/>
            <a:r>
              <a:rPr lang="en-US" dirty="0"/>
              <a:t>Plant garden species accordingly</a:t>
            </a:r>
          </a:p>
          <a:p>
            <a:r>
              <a:rPr lang="en-US" dirty="0"/>
              <a:t>Fertilize at key stages of production</a:t>
            </a:r>
          </a:p>
          <a:p>
            <a:pPr lvl="1"/>
            <a:r>
              <a:rPr lang="en-US" dirty="0"/>
              <a:t>Planting &amp; beginning of production</a:t>
            </a:r>
          </a:p>
          <a:p>
            <a:r>
              <a:rPr lang="en-US" dirty="0"/>
              <a:t>Prevent weed growth</a:t>
            </a:r>
          </a:p>
        </p:txBody>
      </p:sp>
    </p:spTree>
    <p:extLst>
      <p:ext uri="{BB962C8B-B14F-4D97-AF65-F5344CB8AC3E}">
        <p14:creationId xmlns:p14="http://schemas.microsoft.com/office/powerpoint/2010/main" val="174617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Flowers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7719753" cy="4525963"/>
          </a:xfrm>
        </p:spPr>
        <p:txBody>
          <a:bodyPr/>
          <a:lstStyle/>
          <a:p>
            <a:r>
              <a:rPr lang="en-US" dirty="0"/>
              <a:t>Keep up deadheading</a:t>
            </a:r>
          </a:p>
          <a:p>
            <a:pPr lvl="1"/>
            <a:r>
              <a:rPr lang="en-US" dirty="0"/>
              <a:t>Geraniums, marigolds, salvia, snapdragons</a:t>
            </a:r>
          </a:p>
          <a:p>
            <a:r>
              <a:rPr lang="en-US" dirty="0"/>
              <a:t>Pinch back to remove tips and promote branching of stems when plants begin to get leggy</a:t>
            </a:r>
          </a:p>
          <a:p>
            <a:pPr lvl="1"/>
            <a:endParaRPr lang="en-US" dirty="0"/>
          </a:p>
        </p:txBody>
      </p:sp>
      <p:pic>
        <p:nvPicPr>
          <p:cNvPr id="4" name="Picture 3" descr="Free Images : flowers, nature, flower, flora, purple, annual plant, geranium, flowering plan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61" y="69316"/>
            <a:ext cx="4592667" cy="30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2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Perennial Flowers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for plants that can </a:t>
            </a:r>
            <a:r>
              <a:rPr lang="en-US"/>
              <a:t>adapt to hot </a:t>
            </a:r>
            <a:r>
              <a:rPr lang="en-US" dirty="0"/>
              <a:t>dry weather</a:t>
            </a:r>
          </a:p>
          <a:p>
            <a:r>
              <a:rPr lang="en-US" dirty="0"/>
              <a:t>Site location is key when your laying out your flowerbeds</a:t>
            </a:r>
          </a:p>
          <a:p>
            <a:r>
              <a:rPr lang="en-US" dirty="0"/>
              <a:t>Consider incorporating more ground cover plants</a:t>
            </a:r>
          </a:p>
          <a:p>
            <a:pPr lvl="1"/>
            <a:r>
              <a:rPr lang="en-US" dirty="0"/>
              <a:t>Covers soil to prevent erosion</a:t>
            </a:r>
          </a:p>
          <a:p>
            <a:pPr lvl="1"/>
            <a:r>
              <a:rPr lang="en-US" dirty="0"/>
              <a:t>Shares soil to prevent weeds</a:t>
            </a:r>
          </a:p>
          <a:p>
            <a:pPr lvl="1"/>
            <a:r>
              <a:rPr lang="en-US" dirty="0"/>
              <a:t>Competes with other invasive plants by occupying root space</a:t>
            </a:r>
          </a:p>
          <a:p>
            <a:pPr lvl="1"/>
            <a:r>
              <a:rPr lang="en-US" dirty="0"/>
              <a:t>Adds filler and beauty to landscape</a:t>
            </a:r>
          </a:p>
          <a:p>
            <a:pPr lvl="1"/>
            <a:r>
              <a:rPr lang="en-US" dirty="0"/>
              <a:t>Choose carefully so they do not take over the bed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16073"/>
      </p:ext>
    </p:extLst>
  </p:cSld>
  <p:clrMapOvr>
    <a:masterClrMapping/>
  </p:clrMapOvr>
</p:sld>
</file>

<file path=ppt/theme/theme1.xml><?xml version="1.0" encoding="utf-8"?>
<a:theme xmlns:a="http://schemas.openxmlformats.org/drawingml/2006/main" name="ext-blen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7FE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 xmlns="58edf408-380a-4daf-8189-0d79fd68279a">PowerPoint</Template>
    <Platform xmlns="58edf408-380a-4daf-8189-0d79fd6827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3C3911D951F45A17300875BD2FAAA" ma:contentTypeVersion="10" ma:contentTypeDescription="Create a new document." ma:contentTypeScope="" ma:versionID="cb6b56ca651b8612284835d36dced710">
  <xsd:schema xmlns:xsd="http://www.w3.org/2001/XMLSchema" xmlns:xs="http://www.w3.org/2001/XMLSchema" xmlns:p="http://schemas.microsoft.com/office/2006/metadata/properties" xmlns:ns2="58edf408-380a-4daf-8189-0d79fd68279a" targetNamespace="http://schemas.microsoft.com/office/2006/metadata/properties" ma:root="true" ma:fieldsID="150193bdd01459a38b1694a5c5f6ef07" ns2:_="">
    <xsd:import namespace="58edf408-380a-4daf-8189-0d79fd68279a"/>
    <xsd:element name="properties">
      <xsd:complexType>
        <xsd:sequence>
          <xsd:element name="documentManagement">
            <xsd:complexType>
              <xsd:all>
                <xsd:element ref="ns2:Templ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Platfor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df408-380a-4daf-8189-0d79fd68279a" elementFormDefault="qualified">
    <xsd:import namespace="http://schemas.microsoft.com/office/2006/documentManagement/types"/>
    <xsd:import namespace="http://schemas.microsoft.com/office/infopath/2007/PartnerControls"/>
    <xsd:element name="Template" ma:index="8" nillable="true" ma:displayName="Template" ma:format="Dropdown" ma:internalName="Template">
      <xsd:simpleType>
        <xsd:restriction base="dms:Choice">
          <xsd:enumeration value="Handouts"/>
          <xsd:enumeration value="Flyers"/>
          <xsd:enumeration value="Newsletter"/>
          <xsd:enumeration value="Postcard"/>
          <xsd:enumeration value="Headers/Footers"/>
          <xsd:enumeration value="County Narrative"/>
          <xsd:enumeration value="PowerPoint"/>
          <xsd:enumeration value="Certificate"/>
          <xsd:enumeration value="Brochure"/>
          <xsd:enumeration value="Social Media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Platform" ma:index="16" nillable="true" ma:displayName="Platform" ma:format="Dropdown" ma:internalName="Platform">
      <xsd:simpleType>
        <xsd:union memberTypes="dms:Text">
          <xsd:simpleType>
            <xsd:restriction base="dms:Choice">
              <xsd:enumeration value="Facebook"/>
              <xsd:enumeration value="Twitt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124E8D-D4C0-4D4A-A04C-A81A4DD27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54A676-554E-438A-B1B8-5A390EAED69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8edf408-380a-4daf-8189-0d79fd68279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41E0CE-93A0-43E0-8CB1-64E3769EB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df408-380a-4daf-8189-0d79fd682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ext-green</Template>
  <TotalTime>4327</TotalTime>
  <Words>417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ext-blend</vt:lpstr>
      <vt:lpstr>Great Gardens in the  Summer Heat</vt:lpstr>
      <vt:lpstr>Soil</vt:lpstr>
      <vt:lpstr>Mulching</vt:lpstr>
      <vt:lpstr>PowerPoint Presentation</vt:lpstr>
      <vt:lpstr>Weeds</vt:lpstr>
      <vt:lpstr>Watering</vt:lpstr>
      <vt:lpstr>Vegetables</vt:lpstr>
      <vt:lpstr>Annual Flowers</vt:lpstr>
      <vt:lpstr>Perennial Flowers</vt:lpstr>
      <vt:lpstr>Lawns</vt:lpstr>
      <vt:lpstr>Trees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Haasser</dc:creator>
  <cp:lastModifiedBy>Rachel Shumaker</cp:lastModifiedBy>
  <cp:revision>51</cp:revision>
  <dcterms:created xsi:type="dcterms:W3CDTF">2017-08-11T20:36:58Z</dcterms:created>
  <dcterms:modified xsi:type="dcterms:W3CDTF">2022-10-04T14:34:40Z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0x0101007A23C3911D951F45A17300875BD2FAAA</vt:lpwstr>
  </property>
  <property fmtid="{D5CDD505-2E9C-101B-9397-08002B2CF9AE}" pid="3" name="Order">
    <vt:r8>57200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